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0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</p:sldIdLst>
  <p:sldSz cy="6858000" cx="9144000"/>
  <p:notesSz cx="6858000" cy="9144000"/>
  <p:embeddedFontLst>
    <p:embeddedFont>
      <p:font typeface="Amatic SC"/>
      <p:regular r:id="rId17"/>
      <p:bold r:id="rId18"/>
    </p:embeddedFont>
    <p:embeddedFont>
      <p:font typeface="Source Code Pro"/>
      <p:regular r:id="rId19"/>
      <p:bold r:id="rId20"/>
      <p:italic r:id="rId21"/>
      <p:boldItalic r:id="rId2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SourceCodePro-bold.fntdata"/><Relationship Id="rId11" Type="http://schemas.openxmlformats.org/officeDocument/2006/relationships/slide" Target="slides/slide6.xml"/><Relationship Id="rId22" Type="http://schemas.openxmlformats.org/officeDocument/2006/relationships/font" Target="fonts/SourceCodePro-boldItalic.fntdata"/><Relationship Id="rId10" Type="http://schemas.openxmlformats.org/officeDocument/2006/relationships/slide" Target="slides/slide5.xml"/><Relationship Id="rId21" Type="http://schemas.openxmlformats.org/officeDocument/2006/relationships/font" Target="fonts/SourceCodePro-italic.fntdata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font" Target="fonts/AmaticSC-regular.fntdata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font" Target="fonts/SourceCodePro-regular.fntdata"/><Relationship Id="rId6" Type="http://schemas.openxmlformats.org/officeDocument/2006/relationships/slide" Target="slides/slide1.xml"/><Relationship Id="rId18" Type="http://schemas.openxmlformats.org/officeDocument/2006/relationships/font" Target="fonts/AmaticSC-bold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0" name="Google Shape;60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4" name="Google Shape;114;p9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0" name="Google Shape;120;p10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3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4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5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0" name="Google Shape;90;p6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6" name="Google Shape;96;p7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358637d213c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2" name="Google Shape;102;g358637d213c_0_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8" name="Google Shape;108;p8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0" y="0"/>
            <a:ext cx="9144000" cy="45720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 txBox="1"/>
          <p:nvPr>
            <p:ph type="ctrTitle"/>
          </p:nvPr>
        </p:nvSpPr>
        <p:spPr>
          <a:xfrm>
            <a:off x="311700" y="522867"/>
            <a:ext cx="8520600" cy="3587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2pPr>
            <a:lvl3pPr lvl="2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3pPr>
            <a:lvl4pPr lvl="3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4pPr>
            <a:lvl5pPr lvl="4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5pPr>
            <a:lvl6pPr lvl="5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6pPr>
            <a:lvl7pPr lvl="6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7pPr>
            <a:lvl8pPr lvl="7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8pPr>
            <a:lvl9pPr lvl="8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9pPr>
          </a:lstStyle>
          <a:p/>
        </p:txBody>
      </p:sp>
      <p:sp>
        <p:nvSpPr>
          <p:cNvPr id="12" name="Google Shape;12;p2"/>
          <p:cNvSpPr txBox="1"/>
          <p:nvPr>
            <p:ph idx="1" type="subTitle"/>
          </p:nvPr>
        </p:nvSpPr>
        <p:spPr>
          <a:xfrm>
            <a:off x="311700" y="5187200"/>
            <a:ext cx="8520600" cy="941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b="1" sz="21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1"/>
          <p:cNvSpPr txBox="1"/>
          <p:nvPr>
            <p:ph hasCustomPrompt="1" type="title"/>
          </p:nvPr>
        </p:nvSpPr>
        <p:spPr>
          <a:xfrm>
            <a:off x="311700" y="1653700"/>
            <a:ext cx="8520600" cy="2642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/>
          <p:nvPr>
            <p:ph idx="1" type="body"/>
          </p:nvPr>
        </p:nvSpPr>
        <p:spPr>
          <a:xfrm>
            <a:off x="311700" y="4406167"/>
            <a:ext cx="8520600" cy="1734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Char char="●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9pPr>
          </a:lstStyle>
          <a:p/>
        </p:txBody>
      </p:sp>
      <p:sp>
        <p:nvSpPr>
          <p:cNvPr id="49" name="Google Shape;49;p11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2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3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/>
        </p:txBody>
      </p:sp>
      <p:sp>
        <p:nvSpPr>
          <p:cNvPr id="54" name="Google Shape;54;p13"/>
          <p:cNvSpPr txBox="1"/>
          <p:nvPr>
            <p:ph idx="1" type="body"/>
          </p:nvPr>
        </p:nvSpPr>
        <p:spPr>
          <a:xfrm>
            <a:off x="457200" y="1600200"/>
            <a:ext cx="8229600" cy="4526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/>
            </a:lvl1pPr>
            <a:lvl2pPr indent="-342900" lvl="1" marL="91440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  <a:defRPr/>
            </a:lvl2pPr>
            <a:lvl3pPr indent="-342900" lvl="2" marL="137160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Char char="■"/>
              <a:defRPr/>
            </a:lvl3pPr>
            <a:lvl4pPr indent="-342900" lvl="3" marL="182880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/>
            </a:lvl4pPr>
            <a:lvl5pPr indent="-342900" lvl="4" marL="228600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  <a:defRPr/>
            </a:lvl5pPr>
            <a:lvl6pPr indent="-342900" lvl="5" marL="274320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Char char="■"/>
              <a:defRPr/>
            </a:lvl6pPr>
            <a:lvl7pPr indent="-342900" lvl="6" marL="320040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/>
            </a:lvl7pPr>
            <a:lvl8pPr indent="-342900" lvl="7" marL="365760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  <a:defRPr/>
            </a:lvl8pPr>
            <a:lvl9pPr indent="-342900" lvl="8" marL="4114800" algn="l"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800"/>
              <a:buChar char="■"/>
              <a:defRPr/>
            </a:lvl9pPr>
          </a:lstStyle>
          <a:p/>
        </p:txBody>
      </p:sp>
      <p:sp>
        <p:nvSpPr>
          <p:cNvPr id="55" name="Google Shape;55;p13"/>
          <p:cNvSpPr txBox="1"/>
          <p:nvPr>
            <p:ph idx="10" type="dt"/>
          </p:nvPr>
        </p:nvSpPr>
        <p:spPr>
          <a:xfrm>
            <a:off x="457200" y="6356350"/>
            <a:ext cx="2133600" cy="36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3"/>
          <p:cNvSpPr txBox="1"/>
          <p:nvPr>
            <p:ph idx="11" type="ftr"/>
          </p:nvPr>
        </p:nvSpPr>
        <p:spPr>
          <a:xfrm>
            <a:off x="3124200" y="6356350"/>
            <a:ext cx="2895600" cy="36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7" name="Google Shape;57;p13"/>
          <p:cNvSpPr txBox="1"/>
          <p:nvPr>
            <p:ph idx="12" type="sldNum"/>
          </p:nvPr>
        </p:nvSpPr>
        <p:spPr>
          <a:xfrm>
            <a:off x="6553200" y="6356350"/>
            <a:ext cx="2133600" cy="36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3"/>
          <p:cNvSpPr txBox="1"/>
          <p:nvPr>
            <p:ph type="title"/>
          </p:nvPr>
        </p:nvSpPr>
        <p:spPr>
          <a:xfrm>
            <a:off x="2802750" y="1070000"/>
            <a:ext cx="3538500" cy="47181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6" name="Google Shape;16;p3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/>
          <p:nvPr>
            <p:ph type="title"/>
          </p:nvPr>
        </p:nvSpPr>
        <p:spPr>
          <a:xfrm>
            <a:off x="311700" y="390467"/>
            <a:ext cx="8520600" cy="106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" type="body"/>
          </p:nvPr>
        </p:nvSpPr>
        <p:spPr>
          <a:xfrm>
            <a:off x="311700" y="1638233"/>
            <a:ext cx="8520600" cy="445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5"/>
          <p:cNvSpPr txBox="1"/>
          <p:nvPr>
            <p:ph type="title"/>
          </p:nvPr>
        </p:nvSpPr>
        <p:spPr>
          <a:xfrm>
            <a:off x="311700" y="390467"/>
            <a:ext cx="8520600" cy="106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/>
        </p:txBody>
      </p:sp>
      <p:sp>
        <p:nvSpPr>
          <p:cNvPr id="23" name="Google Shape;23;p5"/>
          <p:cNvSpPr txBox="1"/>
          <p:nvPr>
            <p:ph idx="1" type="body"/>
          </p:nvPr>
        </p:nvSpPr>
        <p:spPr>
          <a:xfrm>
            <a:off x="311700" y="1638233"/>
            <a:ext cx="3999900" cy="445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2" type="body"/>
          </p:nvPr>
        </p:nvSpPr>
        <p:spPr>
          <a:xfrm>
            <a:off x="4832400" y="1638233"/>
            <a:ext cx="3999900" cy="445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5" name="Google Shape;25;p5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6"/>
          <p:cNvSpPr txBox="1"/>
          <p:nvPr>
            <p:ph type="title"/>
          </p:nvPr>
        </p:nvSpPr>
        <p:spPr>
          <a:xfrm>
            <a:off x="304800" y="412467"/>
            <a:ext cx="8537700" cy="99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/>
        </p:txBody>
      </p:sp>
      <p:sp>
        <p:nvSpPr>
          <p:cNvPr id="28" name="Google Shape;28;p6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7"/>
          <p:cNvSpPr txBox="1"/>
          <p:nvPr>
            <p:ph type="title"/>
          </p:nvPr>
        </p:nvSpPr>
        <p:spPr>
          <a:xfrm>
            <a:off x="311700" y="740800"/>
            <a:ext cx="2808000" cy="100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9pPr>
          </a:lstStyle>
          <a:p/>
        </p:txBody>
      </p:sp>
      <p:sp>
        <p:nvSpPr>
          <p:cNvPr id="31" name="Google Shape;31;p7"/>
          <p:cNvSpPr txBox="1"/>
          <p:nvPr>
            <p:ph idx="1" type="body"/>
          </p:nvPr>
        </p:nvSpPr>
        <p:spPr>
          <a:xfrm>
            <a:off x="311700" y="1852800"/>
            <a:ext cx="2808000" cy="423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2" name="Google Shape;32;p7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4"/>
        </a:solidFill>
      </p:bgPr>
    </p:bg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8"/>
          <p:cNvSpPr txBox="1"/>
          <p:nvPr>
            <p:ph type="title"/>
          </p:nvPr>
        </p:nvSpPr>
        <p:spPr>
          <a:xfrm>
            <a:off x="490250" y="701800"/>
            <a:ext cx="5618700" cy="545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5" name="Google Shape;35;p8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9"/>
          <p:cNvSpPr/>
          <p:nvPr/>
        </p:nvSpPr>
        <p:spPr>
          <a:xfrm>
            <a:off x="4572000" y="-33"/>
            <a:ext cx="4572000" cy="68580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38" name="Google Shape;38;p9"/>
          <p:cNvCxnSpPr/>
          <p:nvPr/>
        </p:nvCxnSpPr>
        <p:spPr>
          <a:xfrm>
            <a:off x="5029675" y="5994000"/>
            <a:ext cx="468300" cy="0"/>
          </a:xfrm>
          <a:prstGeom prst="straightConnector1">
            <a:avLst/>
          </a:prstGeom>
          <a:noFill/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9" name="Google Shape;39;p9"/>
          <p:cNvSpPr txBox="1"/>
          <p:nvPr>
            <p:ph type="title"/>
          </p:nvPr>
        </p:nvSpPr>
        <p:spPr>
          <a:xfrm>
            <a:off x="265500" y="1441867"/>
            <a:ext cx="4045200" cy="2280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1pPr>
            <a:lvl2pPr lvl="1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/>
        </p:txBody>
      </p:sp>
      <p:sp>
        <p:nvSpPr>
          <p:cNvPr id="40" name="Google Shape;40;p9"/>
          <p:cNvSpPr txBox="1"/>
          <p:nvPr>
            <p:ph idx="1" type="subTitle"/>
          </p:nvPr>
        </p:nvSpPr>
        <p:spPr>
          <a:xfrm>
            <a:off x="265500" y="3793630"/>
            <a:ext cx="4045200" cy="1794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41" name="Google Shape;41;p9"/>
          <p:cNvSpPr txBox="1"/>
          <p:nvPr>
            <p:ph idx="2" type="body"/>
          </p:nvPr>
        </p:nvSpPr>
        <p:spPr>
          <a:xfrm>
            <a:off x="4939500" y="965600"/>
            <a:ext cx="3837000" cy="4926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Char char="●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9pPr>
          </a:lstStyle>
          <a:p/>
        </p:txBody>
      </p:sp>
      <p:sp>
        <p:nvSpPr>
          <p:cNvPr id="42" name="Google Shape;42;p9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/>
          <p:nvPr>
            <p:ph idx="1" type="body"/>
          </p:nvPr>
        </p:nvSpPr>
        <p:spPr>
          <a:xfrm>
            <a:off x="319500" y="5640767"/>
            <a:ext cx="5998800" cy="798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400"/>
              <a:buFont typeface="Amatic SC"/>
              <a:buNone/>
              <a:defRPr b="1" sz="24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</a:lstStyle>
          <a:p/>
        </p:txBody>
      </p:sp>
      <p:sp>
        <p:nvSpPr>
          <p:cNvPr id="45" name="Google Shape;45;p10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beach-day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390467"/>
            <a:ext cx="8520600" cy="1068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638233"/>
            <a:ext cx="8520600" cy="445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Source Code Pro"/>
              <a:buChar char="●"/>
              <a:defRPr sz="18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lvl="1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lvl="2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lvl="3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lvl="4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lvl="5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lvl="6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lvl="7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lvl="8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4"/>
          <p:cNvSpPr txBox="1"/>
          <p:nvPr>
            <p:ph type="ctrTitle"/>
          </p:nvPr>
        </p:nvSpPr>
        <p:spPr>
          <a:xfrm>
            <a:off x="311700" y="522867"/>
            <a:ext cx="8520600" cy="3587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How Climate Change Affects Farming</a:t>
            </a:r>
            <a:endParaRPr/>
          </a:p>
        </p:txBody>
      </p:sp>
      <p:sp>
        <p:nvSpPr>
          <p:cNvPr id="63" name="Google Shape;63;p14"/>
          <p:cNvSpPr txBox="1"/>
          <p:nvPr>
            <p:ph idx="1" type="subTitle"/>
          </p:nvPr>
        </p:nvSpPr>
        <p:spPr>
          <a:xfrm>
            <a:off x="311700" y="5187200"/>
            <a:ext cx="8520600" cy="9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</a:pPr>
            <a:r>
              <a:rPr lang="en-US">
                <a:solidFill>
                  <a:srgbClr val="888888"/>
                </a:solidFill>
              </a:rPr>
              <a:t>By: </a:t>
            </a:r>
            <a:r>
              <a:rPr lang="en-US">
                <a:solidFill>
                  <a:srgbClr val="888888"/>
                </a:solidFill>
              </a:rPr>
              <a:t>Riley T. (</a:t>
            </a:r>
            <a:r>
              <a:rPr lang="en-US">
                <a:solidFill>
                  <a:srgbClr val="888888"/>
                </a:solidFill>
              </a:rPr>
              <a:t>Grade </a:t>
            </a:r>
            <a:r>
              <a:rPr lang="en-US">
                <a:solidFill>
                  <a:srgbClr val="888888"/>
                </a:solidFill>
              </a:rPr>
              <a:t>6)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23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Conclusion</a:t>
            </a:r>
            <a:endParaRPr/>
          </a:p>
        </p:txBody>
      </p:sp>
      <p:sp>
        <p:nvSpPr>
          <p:cNvPr id="117" name="Google Shape;117;p23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Climate change makes farming harder.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Farmers adapt with new crops, better watering, and technology.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We must help and protect our planet!</a:t>
            </a:r>
            <a:endParaRPr sz="3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342900" rtl="0" algn="l"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3200"/>
              <a:buFont typeface="Calibri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Plant your own garden today!</a:t>
            </a:r>
            <a:endParaRPr sz="3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24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Visual Ideas</a:t>
            </a:r>
            <a:endParaRPr/>
          </a:p>
        </p:txBody>
      </p:sp>
      <p:sp>
        <p:nvSpPr>
          <p:cNvPr id="123" name="Google Shape;123;p24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Pie chart: crop yields before/after.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Map: pest spread in Canada.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120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Timeline: growing season changes.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5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What is Climate Change?</a:t>
            </a:r>
            <a:endParaRPr/>
          </a:p>
        </p:txBody>
      </p:sp>
      <p:sp>
        <p:nvSpPr>
          <p:cNvPr id="69" name="Google Shape;69;p15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Climate change means the Earth is getting warmer.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This causes extreme weather like heatwaves, droughts, and heavy rain.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120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Farming is affected by these changes.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6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Crop Selection</a:t>
            </a:r>
            <a:endParaRPr/>
          </a:p>
        </p:txBody>
      </p:sp>
      <p:sp>
        <p:nvSpPr>
          <p:cNvPr id="75" name="Google Shape;75;p16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Hot-weather crops: tomatoes, corn, peppers.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Cool-weather crops: lettuce, spinach.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120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Farmers are switching to heat-tolerant crops like soybeans.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Crop Production &amp; Yields</a:t>
            </a:r>
            <a:endParaRPr/>
          </a:p>
        </p:txBody>
      </p:sp>
      <p:sp>
        <p:nvSpPr>
          <p:cNvPr id="81" name="Google Shape;81;p17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Floods and droughts reduce how much food grows.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Yields of rice and maize are going down in hot areas.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120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Some cold areas are seeing more crops.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8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Harvesting Periods</a:t>
            </a:r>
            <a:endParaRPr/>
          </a:p>
        </p:txBody>
      </p:sp>
      <p:sp>
        <p:nvSpPr>
          <p:cNvPr id="87" name="Google Shape;87;p18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Warmer temperatures make crops ripen earlier.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Growing season is longer.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120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This brings more pests and more work for farmers.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9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Irrigation</a:t>
            </a:r>
            <a:endParaRPr/>
          </a:p>
        </p:txBody>
      </p:sp>
      <p:sp>
        <p:nvSpPr>
          <p:cNvPr id="93" name="Google Shape;93;p19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More water is needed in hot, dry weather.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Irrigation systems help, but water is limited.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Farmers are using drip irrigation to save water.</a:t>
            </a:r>
            <a:endParaRPr sz="3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342900" rtl="0" algn="l"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3200"/>
              <a:buFont typeface="Calibri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Some farmers in Alberta are diverting rivers to give them more access. </a:t>
            </a:r>
            <a:endParaRPr sz="3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0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Pest Management</a:t>
            </a:r>
            <a:endParaRPr/>
          </a:p>
        </p:txBody>
      </p:sp>
      <p:sp>
        <p:nvSpPr>
          <p:cNvPr id="99" name="Google Shape;99;p20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New bugs, like stink bugs, are spreading.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Warm weather helps pests survive winters.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120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Farmers need to use traps and eco-friendly sprays.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Adapting to the Situation </a:t>
            </a:r>
            <a:endParaRPr/>
          </a:p>
        </p:txBody>
      </p:sp>
      <p:sp>
        <p:nvSpPr>
          <p:cNvPr id="105" name="Google Shape;105;p21"/>
          <p:cNvSpPr txBox="1"/>
          <p:nvPr>
            <p:ph idx="1" type="body"/>
          </p:nvPr>
        </p:nvSpPr>
        <p:spPr>
          <a:xfrm>
            <a:off x="457200" y="1600200"/>
            <a:ext cx="8229600" cy="4526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 lnSpcReduction="10000"/>
          </a:bodyPr>
          <a:lstStyle/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Alberta farmers are adding more diversity in crop selection and crop rotation</a:t>
            </a:r>
            <a:endParaRPr sz="3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34290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More irrigation is necessary during drought seasons</a:t>
            </a:r>
            <a:endParaRPr sz="3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342900" rtl="0" algn="l"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3200"/>
              <a:buFont typeface="Calibri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Creating your own personal garden (Large trugs or small container gardens) will allow individuals to be more sustainable during times of difficulty.</a:t>
            </a:r>
            <a:endParaRPr sz="32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2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Countries Affected</a:t>
            </a:r>
            <a:endParaRPr/>
          </a:p>
        </p:txBody>
      </p:sp>
      <p:sp>
        <p:nvSpPr>
          <p:cNvPr id="111" name="Google Shape;111;p22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Canada: More pests, longer seasons.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India: More droughts, less rice and wheat.</a:t>
            </a:r>
            <a:endParaRPr/>
          </a:p>
          <a:p>
            <a:pPr indent="-342900" lvl="0" marL="342900" rtl="0" algn="l">
              <a:spcBef>
                <a:spcPts val="640"/>
              </a:spcBef>
              <a:spcAft>
                <a:spcPts val="1200"/>
              </a:spcAft>
              <a:buClr>
                <a:schemeClr val="dk1"/>
              </a:buClr>
              <a:buSzPts val="3200"/>
              <a:buChar char="●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Australia: Bushfires and heat damage crops.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Beach Day">
  <a:themeElements>
    <a:clrScheme name="Beach Day">
      <a:dk1>
        <a:srgbClr val="00FDC8"/>
      </a:dk1>
      <a:lt1>
        <a:srgbClr val="FFFFFF"/>
      </a:lt1>
      <a:dk2>
        <a:srgbClr val="666666"/>
      </a:dk2>
      <a:lt2>
        <a:srgbClr val="EEEEEE"/>
      </a:lt2>
      <a:accent1>
        <a:srgbClr val="212121"/>
      </a:accent1>
      <a:accent2>
        <a:srgbClr val="455A64"/>
      </a:accent2>
      <a:accent3>
        <a:srgbClr val="78909C"/>
      </a:accent3>
      <a:accent4>
        <a:srgbClr val="7C7CE0"/>
      </a:accent4>
      <a:accent5>
        <a:srgbClr val="DB4437"/>
      </a:accent5>
      <a:accent6>
        <a:srgbClr val="F6CD4C"/>
      </a:accent6>
      <a:hlink>
        <a:srgbClr val="DB4437"/>
      </a:hlink>
      <a:folHlink>
        <a:srgbClr val="DB443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